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37" autoAdjust="0"/>
  </p:normalViewPr>
  <p:slideViewPr>
    <p:cSldViewPr snapToGrid="0">
      <p:cViewPr>
        <p:scale>
          <a:sx n="64" d="100"/>
          <a:sy n="64" d="100"/>
        </p:scale>
        <p:origin x="712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6B7C0016-2B63-4D8C-8738-A6126F26B82B}" type="datetime1">
              <a:rPr lang="cs-CZ" smtClean="0"/>
              <a:t>07.08.2022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7A79BC77-8DE0-4C1A-B3A3-80C05C1E71ED}" type="datetime1">
              <a:rPr lang="cs-CZ" smtClean="0"/>
              <a:pPr/>
              <a:t>07.08.2022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 dirty="0"/>
              <a:t>Kliknutím lze upravit styl předlohy.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C8DC57A8-AE18-4654-B6AF-04B3577165BE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0735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cs-CZ" noProof="0" dirty="0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84" name="Skupin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4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97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grpSp>
        <p:nvGrpSpPr>
          <p:cNvPr id="98" name="Skupin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0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11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grpSp>
        <p:nvGrpSpPr>
          <p:cNvPr id="112" name="Skupin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125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26" name="Zástupný symbol pro text 3"/>
          <p:cNvSpPr>
            <a:spLocks noGrp="1"/>
          </p:cNvSpPr>
          <p:nvPr>
            <p:ph type="body" sz="half" idx="21" hasCustomPrompt="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0793E5E-F11B-414A-8A21-41023EACC0A1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AA9C1E7-6E57-4B35-BCA5-77B45B027476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8" name="Skupin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Volný tvar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" name="Volný tvar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grpSp>
          <p:nvGrpSpPr>
            <p:cNvPr id="11" name="Skupin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Volný tvar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  <p:sp>
            <p:nvSpPr>
              <p:cNvPr id="21" name="Volný tvar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cs-CZ" noProof="0" dirty="0"/>
              </a:p>
            </p:txBody>
          </p:sp>
        </p:grpSp>
        <p:sp>
          <p:nvSpPr>
            <p:cNvPr id="12" name="Volný tvar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95AC103-7A14-43FD-BB30-8B2F64E5B71D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B292DB-DEC2-4819-8C16-6B707EA1E796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743D1C4-D775-423B-A080-3903D1659834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EF0B0A-F679-419F-ADC4-31D06CAF511B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E1BCDBF-D2C5-4505-A4D1-53F47C0E3809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85A5FC-6474-443B-A65C-AC3C0E3B63DA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B6206F1-DA20-4984-A02D-A2D3A49F6AE9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t>‹#›</a:t>
            </a:fld>
            <a:endParaRPr lang="cs-CZ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D19C6F-B567-4565-8922-CAF3DFDFE2EE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9" name="Skupin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1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2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3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4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5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6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7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8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9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0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1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6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39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2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3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37" name="Zástupný symbol obrázku 33" descr="Prázdný zástupný symbol pro přidání obrázku Klikněte na zástupný symbol a vyberte obrázek, který chcete přidat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0" name="Zástupný symbol pro text 3"/>
          <p:cNvSpPr>
            <a:spLocks noGrp="1"/>
          </p:cNvSpPr>
          <p:nvPr>
            <p:ph type="body" sz="half" idx="19" hasCustomPrompt="1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3DBF12-736B-443A-B0B9-305C49E7B12B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ři obrázky s titul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/>
              <a:t>Kliknutím lze upravit styl.</a:t>
            </a:r>
            <a:endParaRPr lang="cs-CZ" noProof="0" dirty="0"/>
          </a:p>
        </p:txBody>
      </p:sp>
      <p:grpSp>
        <p:nvGrpSpPr>
          <p:cNvPr id="52" name="Skupin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4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5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6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7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8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59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0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1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2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3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64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79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1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grpSp>
        <p:nvGrpSpPr>
          <p:cNvPr id="84" name="Skupin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6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7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8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89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0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1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2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3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4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5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6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78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2" name="Zástupný symbol pro text 3"/>
          <p:cNvSpPr>
            <a:spLocks noGrp="1"/>
          </p:cNvSpPr>
          <p:nvPr>
            <p:ph type="body" sz="half" idx="21" hasCustomPrompt="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grpSp>
        <p:nvGrpSpPr>
          <p:cNvPr id="97" name="Skupin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Volný tvar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99" name="Volný tvar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0" name="Volný tvar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1" name="Volný tvar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2" name="Volný tvar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3" name="Volný tvar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4" name="Volný tvar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5" name="Volný tvar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6" name="Volný tvar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7" name="Volný tvar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8" name="Volný tvar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  <p:sp>
          <p:nvSpPr>
            <p:cNvPr id="109" name="Volný tvar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cs-CZ" noProof="0" dirty="0"/>
            </a:p>
          </p:txBody>
        </p:sp>
      </p:grpSp>
      <p:sp>
        <p:nvSpPr>
          <p:cNvPr id="80" name="Zástupný symbol obrázku 33" descr="Prázdný zástupný symbol pro přidání obrázku Klikněte na zástupný symbol a vyberte obrázek, který chcete přidat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83" name="Zástupný symbol pro text 3"/>
          <p:cNvSpPr>
            <a:spLocks noGrp="1"/>
          </p:cNvSpPr>
          <p:nvPr>
            <p:ph type="body" sz="half" idx="22" hasCustomPrompt="1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cs-CZ" noProof="0" dirty="0"/>
              <a:t>Upravit styly předlohy textu.</a:t>
            </a: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772406A-9C03-48C6-BFD5-6C00878C2ECE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dirty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4EAD302A-D42A-4556-ABBC-DF2B88F5ACFC}" type="datetime1">
              <a:rPr lang="cs-CZ" noProof="0" smtClean="0"/>
              <a:pPr/>
              <a:t>07.08.2022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cs-CZ" dirty="0"/>
              <a:t>ŠKOLNÍ ROK</a:t>
            </a:r>
            <a:br>
              <a:rPr lang="cs-CZ" dirty="0"/>
            </a:br>
            <a:r>
              <a:rPr lang="cs-CZ" dirty="0"/>
              <a:t>2021-2022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B7A1F-51F8-4B53-B081-80C7FEA8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5950068-F839-45E9-8985-BE5F5F3F680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3F4CE65-0532-4D02-974A-238FB23BBDF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DB531C4-44BD-4912-820A-1F645FC3CA4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73FFBE30-0EB3-4BC9-B3B0-AE9E380648E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" b="1631"/>
          <a:stretch>
            <a:fillRect/>
          </a:stretch>
        </p:blipFill>
        <p:spPr>
          <a:xfrm>
            <a:off x="1265028" y="1910149"/>
            <a:ext cx="3935536" cy="2571736"/>
          </a:xfrm>
        </p:spPr>
      </p:pic>
    </p:spTree>
    <p:extLst>
      <p:ext uri="{BB962C8B-B14F-4D97-AF65-F5344CB8AC3E}">
        <p14:creationId xmlns:p14="http://schemas.microsoft.com/office/powerpoint/2010/main" val="39359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089C47-ABA0-4377-A5AC-1EAD98565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4018BDC7-8F6D-4AFF-9081-E20231E796F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AAFF88-EEE6-4E1B-97EF-8B776A410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F6106AAD-3198-47BF-B0ED-6E6F2C7F267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D5985F61-7489-406B-B629-A1D58C94B0A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" b="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9828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05ACE-FFD2-417D-937C-37A3FDE1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A11C7DAA-7B0F-4980-8526-EE7A34A689C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75EACF6-7247-4246-B724-737D6DC984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ECD2A9E7-0B1D-4798-8A3F-FAF5DD81DD2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3DB0BC6-F97D-4A07-9565-8FF205366E9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08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0A29C2-CEE0-467F-B265-844A275ED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E1326711-8997-4563-9522-0399A2995FC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4B06CA-6C9F-4A62-B7BF-17B093D11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6A84EE3C-AE2D-4DFF-8399-1020860B801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6E4F3A72-5966-41D9-BA4A-285886C38CC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2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DDAB3-433E-462A-9020-33787BC12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914400"/>
          </a:xfrm>
        </p:spPr>
        <p:txBody>
          <a:bodyPr>
            <a:normAutofit/>
          </a:bodyPr>
          <a:lstStyle/>
          <a:p>
            <a:r>
              <a:rPr lang="cs-CZ" sz="4000" dirty="0"/>
              <a:t>Listopad 2021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C48BEBD-A053-4E7F-9D7F-E4E6C1E69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3108959"/>
            <a:ext cx="6858002" cy="2233749"/>
          </a:xfrm>
        </p:spPr>
        <p:txBody>
          <a:bodyPr>
            <a:normAutofit/>
          </a:bodyPr>
          <a:lstStyle/>
          <a:p>
            <a:r>
              <a:rPr lang="cs-CZ" sz="1400" dirty="0"/>
              <a:t>Listopad otevřel vrátka do světa zvířátek. Pozornost byla věnována domácím zvířátkům, ale i těm v ZOO. Povídalo se o životě zvířátek v lese a jejich přípravě na zimu. Vyráběla se různá zvířátka – myšky, ptáčci, sovy, lišky, pejsci, kočky, koně a spousty dalších. Hovořilo se o svátku svatého Martina, vyprávěl se poutavý příběh o cestě vojáka Martina a jeho lásce k bližnímu. </a:t>
            </a:r>
          </a:p>
        </p:txBody>
      </p:sp>
    </p:spTree>
    <p:extLst>
      <p:ext uri="{BB962C8B-B14F-4D97-AF65-F5344CB8AC3E}">
        <p14:creationId xmlns:p14="http://schemas.microsoft.com/office/powerpoint/2010/main" val="296366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F65214-DD12-40F2-B318-C1D7D301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A760A1B-FDA9-4F77-9BD7-792B6329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6453859-2947-4C39-8D18-21DC3D1A899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0192522E-EB6C-420B-AF5D-37F25DE5792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4" b="9214"/>
          <a:stretch>
            <a:fillRect/>
          </a:stretch>
        </p:blipFill>
        <p:spPr/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F808E14E-5A10-4550-8501-1C7B3ADCACE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06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A53676-D9B6-43E3-9A67-7EF2E9F6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43466564-807A-45A0-9BBC-F624E72660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4" r="2501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1D65E5D-DF1C-4527-840A-84333B335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04A9519-5A9C-4288-A642-A422B4C912B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DAF5164B-47C6-4318-81B3-7C6936A305B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" b="22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45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57533-7433-469E-B4A2-20FD159CD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63B582F8-BE35-4278-B5F7-B8695592760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4" b="290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B15BBCF-8D20-4093-B747-1925B597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1AC8B02-21ED-439C-9614-3EBC6398977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EC6EE40B-5754-4B9A-939E-23D2D2D5F03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0" b="2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0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F67265-3EB9-4444-9736-B4A80DF9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5B87CB52-AF46-41D1-9E76-1C43161168A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0" b="25460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550B98A-BA98-4B27-9FC7-C77284CA0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F96D6655-31C9-40AD-9B8B-CA5A3F7CA9D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b="947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D08CC208-FF4E-4D36-BCD1-7F1CDCC140B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805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4DBD4-DAD0-4E7A-9E3F-75E283B0B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ABC0054-80E0-4AC4-9450-34632A95D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C907A7D-2C2B-485B-9724-9739A251956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C89E8DB2-0AEA-4D69-86BA-688A207396E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r="20511"/>
          <a:stretch>
            <a:fillRect/>
          </a:stretch>
        </p:blipFill>
        <p:spPr/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3D54CCCC-209A-4E8B-9D5D-C538ECD23CC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" b="1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810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81D05F-D0DD-4659-B287-9E997FFFC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739471"/>
          </a:xfrm>
        </p:spPr>
        <p:txBody>
          <a:bodyPr>
            <a:normAutofit fontScale="90000"/>
          </a:bodyPr>
          <a:lstStyle/>
          <a:p>
            <a:r>
              <a:rPr lang="cs-CZ" dirty="0"/>
              <a:t>Září 2021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20E0926-05C1-4A0C-89DE-6920AD7ED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2568271"/>
            <a:ext cx="6858002" cy="2242268"/>
          </a:xfrm>
        </p:spPr>
        <p:txBody>
          <a:bodyPr>
            <a:noAutofit/>
          </a:bodyPr>
          <a:lstStyle/>
          <a:p>
            <a:r>
              <a:rPr lang="cs-CZ" sz="1400" dirty="0"/>
              <a:t>Začátek nového školního roku začal ve školní družině vzájemným seznamováním nových žáčků prostřednictvím her. Opakovaly se zásady slušného chování, zacházení s hračkami, hrami a vybavením heren, bezpečného pohybu v prostorách družiny, školy, hřiště, jídelny, zahrady, při přechodu ze školy. Vznikala nová díla (můj dům a moje město, zážitky z prázdnin, záložky do knížky, moje rodina)</a:t>
            </a:r>
          </a:p>
          <a:p>
            <a:endParaRPr lang="cs-CZ" sz="1400" dirty="0"/>
          </a:p>
          <a:p>
            <a:r>
              <a:rPr lang="cs-CZ" sz="1400" dirty="0"/>
              <a:t>Poslední zářijový pátek proběhla na fotbalovém hřišti náborová akce s SK Česká Skalice a pro žáky ze školní družiny a pro ostatní děti bylo připravené zábavné a sportovní odpoledne.</a:t>
            </a:r>
          </a:p>
        </p:txBody>
      </p:sp>
    </p:spTree>
    <p:extLst>
      <p:ext uri="{BB962C8B-B14F-4D97-AF65-F5344CB8AC3E}">
        <p14:creationId xmlns:p14="http://schemas.microsoft.com/office/powerpoint/2010/main" val="29916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45404-AEAB-4BE3-9931-864EA000F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914400"/>
          </a:xfrm>
        </p:spPr>
        <p:txBody>
          <a:bodyPr>
            <a:normAutofit/>
          </a:bodyPr>
          <a:lstStyle/>
          <a:p>
            <a:r>
              <a:rPr lang="cs-CZ" sz="4000" dirty="0"/>
              <a:t>Prosinec 2021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C41B323-06FF-4973-B688-88EF8F731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3122023"/>
            <a:ext cx="6858002" cy="1526177"/>
          </a:xfrm>
        </p:spPr>
        <p:txBody>
          <a:bodyPr>
            <a:normAutofit/>
          </a:bodyPr>
          <a:lstStyle/>
          <a:p>
            <a:r>
              <a:rPr lang="cs-CZ" sz="1400" dirty="0"/>
              <a:t>Prosincové dění tradičně zahájil Mikuláš. Vyráběli se různí čerti, čertíci a čertiska. Do družiny nakoukla čertice </a:t>
            </a:r>
            <a:r>
              <a:rPr lang="cs-CZ" sz="1400" dirty="0" err="1"/>
              <a:t>Belzuba</a:t>
            </a:r>
            <a:r>
              <a:rPr lang="cs-CZ" sz="1400" dirty="0"/>
              <a:t> a malý andílek. Tvořila se spousta vánočních dekorací a ozdob – andílci, zvonečky, kapříci, perníčky a malý Betlém. Na vánočních besídkách nechyběly staročeské zvyky, koledy a dárečky. I školní družina si vyzdobila ve městě vánoční stromeček. </a:t>
            </a:r>
          </a:p>
        </p:txBody>
      </p:sp>
    </p:spTree>
    <p:extLst>
      <p:ext uri="{BB962C8B-B14F-4D97-AF65-F5344CB8AC3E}">
        <p14:creationId xmlns:p14="http://schemas.microsoft.com/office/powerpoint/2010/main" val="5194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ED978-79A4-42D0-865E-12FB0E27E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2B4B3E2-C9D8-438E-AD55-A37BBFEDE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4548AF18-41B0-43E1-9C03-D5AD83C0D63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CF7B804-FBA3-4D85-B0B1-6CB2DA3407A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117CFE5B-5AF7-4513-B27A-A4C6C8CCB8A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022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183D8-0A4A-411C-8306-0CC32101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FB07483-E521-4C04-A244-25479D31D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ADA343-5A07-4C4A-AF82-6914DCF07FB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76C7D9FF-0295-439D-96F4-0BE8310F3A1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6494"/>
          <a:stretch>
            <a:fillRect/>
          </a:stretch>
        </p:blipFill>
        <p:spPr/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9417FD61-C5DC-4458-AD93-0BECF2164C5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" b="2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32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25166A-301A-431C-B9DA-8728AE586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281D81F-A8FF-4EC9-B8AB-89CEF443C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FE9C224D-0949-46E0-9CB4-A7B38997B12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6422DF52-5620-4F6C-9A5A-8C62F5BB42D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D110BBF4-D0D8-492B-9CFD-B9D68CBFFE8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6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843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4B4C7-C229-49EA-9727-1F1AD3A9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85E345C-2E1F-4797-950B-62DE09FE0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4FEDBA09-466D-4315-B878-125ECD7E909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6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81F0019-060E-4EF1-816F-D764F99166E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1013611D-C072-4E61-8393-BA035967703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" b="17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8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A6FB8-57DE-4E2A-A0AA-06ED4A4F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985E8547-0A80-48C5-86AE-2FE6056500F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649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EA62BD3-3CC3-46B7-8407-1EB0A61DD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FBA2F49A-137B-45E8-A608-25C28ECE6D4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F17E36B-72CF-4BDD-BDBE-0F9D2F62214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2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D5014-7F1D-4A54-ACFE-D66D35443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914400"/>
          </a:xfrm>
        </p:spPr>
        <p:txBody>
          <a:bodyPr>
            <a:normAutofit/>
          </a:bodyPr>
          <a:lstStyle/>
          <a:p>
            <a:r>
              <a:rPr lang="cs-CZ" sz="4000" dirty="0"/>
              <a:t>Leden 2022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7AB0F20-52E2-4D50-8EEA-3C7FC40C1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3108960"/>
            <a:ext cx="6858002" cy="1539240"/>
          </a:xfrm>
        </p:spPr>
        <p:txBody>
          <a:bodyPr>
            <a:noAutofit/>
          </a:bodyPr>
          <a:lstStyle/>
          <a:p>
            <a:r>
              <a:rPr lang="cs-CZ" sz="1400" dirty="0"/>
              <a:t>Leden začal ve družině tříkrálovou legendou. Zima, zimní sporty a zimní radovánky vstoupily do všech aktivit školní družiny. Povídalo se o zajímavostech zimy, o zvířátkách v zimě, četly se zimní příběhy a hrály se nové hry. Nedílnou součást lednové výzdoby tvořili sněhuláci z různých materiálů, sněhové vločky, lyžaři, Eskymáci, tučňáci a lední medvědi.  </a:t>
            </a:r>
          </a:p>
        </p:txBody>
      </p:sp>
    </p:spTree>
    <p:extLst>
      <p:ext uri="{BB962C8B-B14F-4D97-AF65-F5344CB8AC3E}">
        <p14:creationId xmlns:p14="http://schemas.microsoft.com/office/powerpoint/2010/main" val="61816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25A7FB-7F29-4BC7-AD9F-7481C1CA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387EC9CB-3BF1-48C6-A499-0451E72CE8C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" b="1890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E3D4A63-A70A-45CA-870E-014B84CC9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1CD1D9EA-6123-4205-AB46-A307D020253F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E4695187-76A2-4B10-949C-88E65206B34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r="2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022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F69FBB-BB53-406B-9158-9105932A6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B838625-BCDB-4444-9A1D-2B9ADCF25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855C83DE-395B-4640-A456-91A812B6B80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" r="496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07E5AB1-BEC1-4143-8502-DDE9404314D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8F71E46D-1758-494E-B877-B5AAA7CAEE6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" b="4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868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762C1F-AF94-4AE7-A9D3-3C145BDD9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DBFBD7FE-E045-4C14-9FC2-1ACF2CD60FC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6426751-7F76-4658-B5A6-FA16BAC58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31BB534F-7533-4FF8-8D1D-EDABBB9FD00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D78EC12D-0261-40F4-A152-F11EA783C9B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" r="5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46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E78F8E-A3A3-447C-8EFA-16244662C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C2A9F0BF-3067-4DF0-A14A-0F2EC53FDC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B14619A-895E-45A5-8645-045D49B69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07263E6D-A115-49CB-ACE8-B30AA37B955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4" r="25494"/>
          <a:stretch>
            <a:fillRect/>
          </a:stretch>
        </p:blipFill>
        <p:spPr>
          <a:xfrm rot="5400000">
            <a:off x="7641522" y="1260764"/>
            <a:ext cx="2571750" cy="3935413"/>
          </a:xfrm>
        </p:spPr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7F7A2B74-178E-43B4-BF00-449BB093A4E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82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675C48-16C3-4B8F-B8C1-D9684806C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59B77179-D587-436C-9B54-76BA52B007E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DBA9430-E8CA-459D-AC88-97ECF13ED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C77746DE-74E9-4F46-B71B-437CED34BB0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BFAEC3C-96E0-4420-884E-61B0BD3380D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077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5BF18-FF1E-493D-B27B-54213B6E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93A8A89-F6D5-4063-8913-DEEF093CA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292F32D6-BFA8-4FE9-8804-7E043AA960D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40" b="12040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517F92C-FB34-4F11-B9B7-6050DB69DD3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D5F02775-BFFE-40FF-B319-0607253753D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" b="1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914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7C471F-CDA0-4A62-BEE5-7651B703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914400"/>
          </a:xfrm>
        </p:spPr>
        <p:txBody>
          <a:bodyPr>
            <a:normAutofit/>
          </a:bodyPr>
          <a:lstStyle/>
          <a:p>
            <a:r>
              <a:rPr lang="cs-CZ" sz="4000" dirty="0"/>
              <a:t>Únor 2022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B14E718-B434-49FC-8EBF-357870A00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2743200"/>
            <a:ext cx="6858002" cy="2633869"/>
          </a:xfrm>
        </p:spPr>
        <p:txBody>
          <a:bodyPr>
            <a:normAutofit lnSpcReduction="10000"/>
          </a:bodyPr>
          <a:lstStyle/>
          <a:p>
            <a:r>
              <a:rPr lang="cs-CZ" sz="1400" dirty="0"/>
              <a:t>Družinu v únoru ovládl pravěk. Objevování života v tomto období probíhalo za pomoci obrazových publikací, názorných pomůcek, diskuzí a her. Období dinosaurů tvořilo většinu činností. Vyráběla se různá přáníčka ke dni </a:t>
            </a:r>
            <a:r>
              <a:rPr lang="cs-CZ" sz="1400" dirty="0" err="1"/>
              <a:t>sv.Valentýna</a:t>
            </a:r>
            <a:r>
              <a:rPr lang="cs-CZ" sz="1400" dirty="0"/>
              <a:t>. Na řadu přišel i masopust, jeho historie, tradice a současnost. Nechybělo ani veselé karnevalové odpoledne.</a:t>
            </a:r>
          </a:p>
          <a:p>
            <a:endParaRPr lang="cs-CZ" sz="1400" dirty="0"/>
          </a:p>
          <a:p>
            <a:r>
              <a:rPr lang="cs-CZ" sz="1400" dirty="0"/>
              <a:t>Žáci školní družiny se už podruhé zapojili do výroby tulipánů pro akci Tulipánový měsíc pro onkologii a radioterapii Fakultní nemocnice v Hradci Králové. Žáci vyráběli během února obrázky a prostorové výrobky s motivem tulipánů. Akci Tulipánový měsíc pořádá v České republice od roku 2013 nezisková organizace Amelie, z. s., která akcí upozorňuje na fakt, že onkologičtí pacienti potřebují nejen odbornou léčbu, ale i psychickou podporu a laskavý přístup. 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22805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29E61-560E-4D08-A7F4-16862E39F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6BC9114-9F47-4C00-8107-53C5ED5EB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B92F2A93-8C3F-4917-9703-456DAC1784D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74FE25B-FCAF-4CDF-9047-FDCCF292B8F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7C802E01-ED97-4C2E-90B2-5FED09C47A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" b="11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205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61769-E4A2-4542-A1BF-945AD1B2C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C9326A9D-A46C-4D7E-8525-086C6039343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" r="931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298793F-AC10-4593-AB70-DE79FA61A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94B72D0B-0694-44AB-BB40-7E4B37C47DD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7BC67553-12F7-4FAE-8218-0BCC7879DC6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9" r="84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6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177F34-8EBB-4C2E-BF81-A8B986BE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74E19BE-7258-4F50-8C86-D0AE35000DB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81C40FD-A6A9-49A0-B433-21D2D0149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2DCBF590-47AC-457F-BEA0-682681CD37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4937A4C8-092C-4C56-AC8A-2A344C7A3A3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" b="1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304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F84A79-D6CC-42F4-B081-141D1ED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068B9428-305D-4815-9986-812732C4745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E6D6EF5-F511-40ED-89AD-9A2A2DB4D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AD620B5-C7C6-4E80-83B1-E60139518A3A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EB84DD8C-9C7B-43AE-A767-2894D3F04B2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" b="14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58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FE6C7-EA94-4D36-B1A8-55873393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CB17F06-90AE-4C2A-9CB4-7A195C039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7826FCFB-5E1B-407D-8913-6668824B3F8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53AFE32-2D11-4384-86B5-8F37471413E9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D1343231-123C-47ED-89D0-EF937F113E7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6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541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7DC23-00D2-40DD-952C-8F5400A5E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914400"/>
          </a:xfrm>
        </p:spPr>
        <p:txBody>
          <a:bodyPr>
            <a:normAutofit/>
          </a:bodyPr>
          <a:lstStyle/>
          <a:p>
            <a:r>
              <a:rPr lang="cs-CZ" sz="4000" dirty="0"/>
              <a:t>Březen 2022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095987E-38C5-49DB-BE45-58F938A1B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3200400"/>
            <a:ext cx="6858002" cy="2886891"/>
          </a:xfrm>
        </p:spPr>
        <p:txBody>
          <a:bodyPr>
            <a:normAutofit/>
          </a:bodyPr>
          <a:lstStyle/>
          <a:p>
            <a:r>
              <a:rPr lang="cs-CZ" sz="1400" dirty="0"/>
              <a:t>Hlavním tématem měsíce ve družině byla probouzející se příroda. Jaro proniklo do všech činností – do pohádek, písniček, her i tvoření. Vznikaly první jarní květiny z různých materiálů. Štěbetaví ptáčci se objevili na oknech a dveřích. Ke dni vody patřilo bádání a povídání (voda v našem těle a rostlinách, voda na Zemi, koloběh vody, jak šetřit vodou atd.). </a:t>
            </a:r>
          </a:p>
        </p:txBody>
      </p:sp>
    </p:spTree>
    <p:extLst>
      <p:ext uri="{BB962C8B-B14F-4D97-AF65-F5344CB8AC3E}">
        <p14:creationId xmlns:p14="http://schemas.microsoft.com/office/powerpoint/2010/main" val="263613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24EE0-B22E-4103-A374-D5C7E457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D99E5535-F331-45E7-8205-63FB88FECDC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DAD5CC-1C99-475F-B92F-8AC94B92172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63E8CA8F-2245-4D97-A690-17DE97B812F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r="15947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9E0BD76-CB17-45C2-8A18-AE42C4C1AB2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34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8D0023-BBB7-49CB-8271-DBD25F046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B9B0B0F6-D0D5-47AD-B004-48B2D28ED9E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6" b="25766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3B8A6FF-B207-450C-B7E0-8BEEC9625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D1B3924A-9EF9-44B9-9B8D-1F48A8481A4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91802C3-4FAE-41BC-ACB4-1DDC2809C43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97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8C9F42-2C65-494B-8D0A-2E87BC5D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B51CE44-A6EE-421B-AB6B-CC42E94AC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6B510F70-E20F-4134-A7BA-E502F22E54F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r="3726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DC1588E-5149-472C-A60A-FE53EDF6EB5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0D6F8E9D-B1D2-4ECB-AE62-FA5081E7E98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r="2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227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0DF9F0-6A68-4A39-BF88-109305AA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7179CCD-90D9-4B50-95BC-9A6A34E23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D42FF13-C23B-4302-ABE8-395BC1B7A01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4525D779-F535-452F-8B38-3D609396D93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" b="600"/>
          <a:stretch>
            <a:fillRect/>
          </a:stretch>
        </p:blipFill>
        <p:spPr/>
      </p:pic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EC1B4F24-58D1-47C7-B8EE-A45A0C0E744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945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538995-7C6B-4ED4-911A-B836016E5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7DB4753-79D4-4B91-A364-BEA48EB01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0D8A0A34-4B2D-4EE1-BC4B-1E3104EA5C5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352CD453-994A-4163-A9F5-0F737D853C76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051BEA5E-5131-4C4D-BB1E-431A519C77A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r="18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565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84B746-A181-459D-BF19-63FC48DDB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B83AD53-ED98-4B4E-9E5C-80D9DDCB270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190E82D-8B8F-4144-8AD7-3D73BE052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90EF685B-0757-4968-9C85-1360A0C063A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4953E393-D9CD-415D-BB30-CE74BC823B3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860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2942D-90EB-4D1C-80B7-3153B5F64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914400"/>
          </a:xfrm>
        </p:spPr>
        <p:txBody>
          <a:bodyPr>
            <a:normAutofit/>
          </a:bodyPr>
          <a:lstStyle/>
          <a:p>
            <a:r>
              <a:rPr lang="cs-CZ" sz="4000" dirty="0"/>
              <a:t>Duben 2022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661BCCA-5619-4FF7-B82A-89292E342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3017519"/>
            <a:ext cx="6858002" cy="2090057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cs-CZ" sz="2200" dirty="0"/>
              <a:t>Blížící se Velikonoce přinesly řadu tvůrčích nápadů na výrobu velikonočních ozdob a dekorací, zdobila se vajíčka, vyráběli se beránci, slepičky, kuřátka a zajíčci. Den Země si žáci připomněli besedami o nezbytnosti ochrany živé a neživé přírody a o správném třídění odpadu. Žáci se zúčastnili společnými výrobky výtvarné soutěže SVČ </a:t>
            </a:r>
            <a:r>
              <a:rPr lang="cs-CZ" sz="2200" dirty="0" err="1"/>
              <a:t>Bájo</a:t>
            </a:r>
            <a:r>
              <a:rPr lang="cs-CZ" sz="2200" dirty="0"/>
              <a:t> – Poznáváme svět – Itálie. Závěrečná tečka patřila čarodějnicím a čarodějům.  </a:t>
            </a:r>
          </a:p>
          <a:p>
            <a:pPr fontAlgn="base"/>
            <a:endParaRPr lang="cs-CZ" b="1" dirty="0"/>
          </a:p>
          <a:p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387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62C65-41E4-4405-ACCC-72761B99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B76D9A6-496A-4D58-9B18-254C18065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EF290616-0AD5-4820-8A61-020342E1D65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DBA714E-3A7C-4127-A2FC-E2F8339DA5A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DC05CEE8-F44F-47B8-AEDA-8C803CCAEB8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360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A3CBE-5910-40D1-8055-C7C0BD01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F58681C7-B2FF-4842-BAFD-9CBB6BFCD3F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41AE5B1-F616-4258-9A0A-9835CB9919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42CBCA25-404C-4BBD-992D-CE8634392AE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A699672-7D84-49A0-97CD-25A78F44606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49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C5F34F-B559-419A-BA64-766A9B287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3DE165FD-1D39-47B6-BEDC-0424B495136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E961777-9F6B-43E4-836D-C7B7E3D5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D050CAD4-459D-4AE8-B3FD-D21BA774B71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6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FD212E3F-4C3D-498B-81DB-EBD9B96337B4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08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15AE20-CE16-4C31-9CB7-89C72F62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BCF6A7C3-4ECB-4737-8F81-75521AA90A2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0B4213E-361E-4AB3-9C72-709DB568D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37C56EB8-F27E-4F79-A72B-5F7C28A29C9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C3DBC24E-9F27-415E-9052-AEF1BB5745A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r="10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331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6608B3-EB48-4D62-A5CC-21A26FF21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D7234058-7FFF-4418-8E73-F83DB98940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0960892-D965-4E6F-BEE6-CE4EDB26D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BBB8C8B9-DA28-4494-83A5-6EAC421A4AE1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342678CE-E564-4031-8803-138E8391DC2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" b="15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8841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D5D12A-74DE-4EE8-ABE7-D9687CAC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24C5EE7A-4AB8-419E-833E-76487E75CF7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6A3FF82A-0746-4F70-9621-9C245DF4A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24C8542B-98EA-4CA9-B56E-A29BB1417A4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A175C72C-DC52-4A48-875E-886708EFDB7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71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58079-F85A-4DCC-9DA5-884147F0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914400"/>
          </a:xfrm>
        </p:spPr>
        <p:txBody>
          <a:bodyPr>
            <a:normAutofit/>
          </a:bodyPr>
          <a:lstStyle/>
          <a:p>
            <a:r>
              <a:rPr lang="cs-CZ" sz="4000" dirty="0"/>
              <a:t>Květen 2022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F0C7F0D-436A-4DDC-B109-FDD6B0043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2912165"/>
            <a:ext cx="6858002" cy="2247664"/>
          </a:xfrm>
        </p:spPr>
        <p:txBody>
          <a:bodyPr>
            <a:noAutofit/>
          </a:bodyPr>
          <a:lstStyle/>
          <a:p>
            <a:r>
              <a:rPr lang="cs-CZ" sz="1400" dirty="0"/>
              <a:t>V květnu se nejdříve vyráběla různá přáníčka a dárečky pro maminky. Tématem pro květen se stala „Afrika“. Příběhy, obrázky, přírodu a zajímavosti přiblížili žákům život tohoto kontinentu. Do družiny přišla v květnu Městská policie s besedou o bezpečnosti v silničním provozu a vzájemném chování mezi sebou. Žáci se seznámili s problematikou jejich osobní bezpečnosti ve vztahu k neznámým osobám a předmětům a jiným nebezpečím, která jim hrozí. Připomněli si čísla integrovaného záchranného systému. Ve 14.ročníku výtvarné soutěže SVČ </a:t>
            </a:r>
            <a:r>
              <a:rPr lang="cs-CZ" sz="1400" dirty="0" err="1"/>
              <a:t>Bájo</a:t>
            </a:r>
            <a:r>
              <a:rPr lang="cs-CZ" sz="1400" dirty="0"/>
              <a:t> Poznáváme svět s tématem Itálie obdrželi žáci 3.oddělení školní družiny ocenění za výjimečnou výtvarnou práci.  </a:t>
            </a:r>
          </a:p>
        </p:txBody>
      </p:sp>
    </p:spTree>
    <p:extLst>
      <p:ext uri="{BB962C8B-B14F-4D97-AF65-F5344CB8AC3E}">
        <p14:creationId xmlns:p14="http://schemas.microsoft.com/office/powerpoint/2010/main" val="199523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2204DC-7AC2-464D-A8EE-E86D52055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094D51BF-572E-420A-966A-C0066CA515C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6" b="25466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56C122F-413B-4143-9AA2-7A3149694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14D26E12-D7D2-4FBB-B1CA-48EC3E1ECE2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D79874F1-346E-48C4-B20A-B2205A4A5B7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5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26346C-06D8-4A14-AEBB-877362F67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F209CFCB-E82E-40BA-BF1E-8133B7DBBF7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 b="648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F08203A3-1BA2-414A-B264-0F607304C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988447BA-B946-43C4-9AF7-B39DE35568F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5" b="9835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CC0F858-9CBB-4EB3-B137-79BDCA9C12E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3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E8769-F8CF-4375-A332-18E6CD49D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CB63381D-FF55-43F2-BFC0-73789B884F0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3791792-3822-4038-9A7C-38DC673943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BAAA6E0C-F432-42C5-B470-613400BEA29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59" b="29159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E5478EE6-8980-4605-B0DD-8997027D990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945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0517BB-2932-4511-9C71-0FC20154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FE5D9B4C-150A-4787-8966-0CFB9AD958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8362FD0-9185-4F18-94F1-BF3A66E81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166F957-A9A5-446C-A9A2-6F738B5DE00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D72E2588-B5E5-4FD8-BAFC-03F53FD68E4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" b="23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0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D1823-D486-4629-8B6C-D99FEB87F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992AB07-A790-4331-9955-A18E9E4F6D8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4B0CE99F-5403-425F-84AA-48856FEBFA0E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B49C0E41-8229-4ACE-8F68-29EDA659CE1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" b="246"/>
          <a:stretch>
            <a:fillRect/>
          </a:stretch>
        </p:blipFill>
        <p:spPr/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C16E2329-9B46-4D87-92FB-14BED3F282A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r="6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094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F8E95-8F5B-4406-9204-685C567E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809897"/>
          </a:xfrm>
        </p:spPr>
        <p:txBody>
          <a:bodyPr>
            <a:normAutofit/>
          </a:bodyPr>
          <a:lstStyle/>
          <a:p>
            <a:r>
              <a:rPr lang="cs-CZ" sz="4000" dirty="0"/>
              <a:t>Červen 2022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947E7A2-F895-44D6-AC85-DFEE291E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5610" y="2952206"/>
            <a:ext cx="6858002" cy="2194560"/>
          </a:xfrm>
        </p:spPr>
        <p:txBody>
          <a:bodyPr>
            <a:normAutofit/>
          </a:bodyPr>
          <a:lstStyle/>
          <a:p>
            <a:r>
              <a:rPr lang="cs-CZ" sz="1400" dirty="0"/>
              <a:t>Červen začal tradičně Dnem dětí – soutěžilo se a mlsalo. Začalo se povídání o létu a prázdninách. V pátek 10.6. se uskutečnila akce „ Spaní ve družině“ pro žáky 2.tříd. Žáci přišli kolem 18h s batůžky, spacáky a karimatkami a těšili se, jak to bude super. Následovala pohádková doplňovačka na školní zahradě a opékání párků a špekáčků. Poté se uvnitř tancovalo. Po večerní hygieně si chlapci a děvčata prošli stezkou odvahy až do svých pelíšků. Ještě nějakou dobu trvalo, než všichni usnuli. Ráno jsme společně posnídali a po 9. hodině se odcházelo domů. </a:t>
            </a:r>
          </a:p>
        </p:txBody>
      </p:sp>
    </p:spTree>
    <p:extLst>
      <p:ext uri="{BB962C8B-B14F-4D97-AF65-F5344CB8AC3E}">
        <p14:creationId xmlns:p14="http://schemas.microsoft.com/office/powerpoint/2010/main" val="153921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19A96-31B6-42A0-875D-40E8F2B26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0605996-41F8-46AA-83EC-A59D17E17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195A72C4-4CFB-4A33-B3CD-01AAF38A857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18EF662B-A5C5-4325-8861-296C8C22A0F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8D08FDB5-FFBC-43DD-9BC7-9F9105879AC0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 b="64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33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24316-2CBC-4108-92B2-712F90D2C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8C4EB80-ED55-4A4E-BD9A-55F85402F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7FDB4046-372B-4DA9-97F8-B1C160C4247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C08D590-E1CA-4129-87C8-80C8A11B6A02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B23FBB1F-7C23-4E17-AC7B-30934E0AAC2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" b="4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67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318F4-FAEC-4BBD-9033-CEA93F005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04D1017D-D082-4827-8AB6-943EEF91D55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r="5176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B79DD7B-4EC8-4D44-81AD-481CD210B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ADD23E0E-7064-4264-B425-DF3F4B45BAB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3CD7A62A-80E4-487B-96E6-72A8F6E39EA5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99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349E76-FBE4-4268-8A73-7F90736C4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C81ECBF5-EE02-4750-B2AF-0293BFEB1CF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>
          <a:xfrm>
            <a:off x="1280748" y="1900210"/>
            <a:ext cx="3935536" cy="2571736"/>
          </a:xfrm>
        </p:spPr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49E22BD-1BF5-4F11-9F18-8545F5380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symbol obrázku 9">
            <a:extLst>
              <a:ext uri="{FF2B5EF4-FFF2-40B4-BE49-F238E27FC236}">
                <a16:creationId xmlns:a16="http://schemas.microsoft.com/office/drawing/2014/main" id="{F3D23E45-A91F-4F23-9DC6-1C99DC94900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D222AA5B-EE93-4AD5-A01E-BE57171E764D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43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5034B3-7C7C-4EEB-BD99-32F4AFF3C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5EB3AB2-BA12-4F09-9ECB-D567BDBF0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1D25BCA4-C263-4366-B138-745269152290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76F08A4A-AEE7-4216-8FA2-52E3B00DF03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" b="974"/>
          <a:stretch>
            <a:fillRect/>
          </a:stretch>
        </p:blipFill>
        <p:spPr/>
      </p:pic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1E2B0E72-BF88-4E2C-9CB2-D6471DE6179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" r="6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900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B78D9-836C-4DA3-B435-8F8920F8E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E29B1AB7-2B92-43BF-9442-E824EE9D67D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/>
      </p:pic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BB1C17B-548F-421D-BB3E-768EB3C88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9CB57C04-2EEC-4556-8619-18F8880A83C7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75DD74A2-C615-4462-9A64-CD821CB6AAD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051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FB41C5-266D-4993-B296-803E11DB2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B0DDC745-6CC6-4E55-8027-70368FD29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5167C273-87BE-4135-8FD5-3BE91FD2209C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89B96CC6-2133-4DCF-81BF-58FABEB7F8A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25494"/>
          <a:stretch>
            <a:fillRect/>
          </a:stretch>
        </p:blipFill>
        <p:spPr>
          <a:xfrm>
            <a:off x="1269145" y="1775010"/>
            <a:ext cx="3935536" cy="2906921"/>
          </a:xfrm>
        </p:spPr>
      </p:pic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7C87AD38-CA12-4513-95AA-307C186E745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5" b="594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53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7989FB-CE90-43DE-BB05-AB96E1836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610" y="1371600"/>
            <a:ext cx="6858002" cy="914400"/>
          </a:xfrm>
        </p:spPr>
        <p:txBody>
          <a:bodyPr/>
          <a:lstStyle/>
          <a:p>
            <a:r>
              <a:rPr lang="cs-CZ" sz="4000" dirty="0"/>
              <a:t>Říjen</a:t>
            </a:r>
            <a:r>
              <a:rPr lang="cs-CZ" dirty="0"/>
              <a:t> 2021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4A9EC89-1634-442D-8BE9-18198F730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52101" y="2481942"/>
            <a:ext cx="6858002" cy="2586446"/>
          </a:xfrm>
        </p:spPr>
        <p:txBody>
          <a:bodyPr>
            <a:normAutofit/>
          </a:bodyPr>
          <a:lstStyle/>
          <a:p>
            <a:r>
              <a:rPr lang="cs-CZ" sz="1400" dirty="0"/>
              <a:t>Říjnové dny využila družina k hrám na školním hřišti a na školní zahradě. Tvořily se dekorace z přírodnin – podzimní skřítci, otisky listů, sovy z kaštanů. Hovořilo se o změnách v přírodě a o barvách podzimu. Pozornost byla věnována Dni stromů – vyráběly se stromy s barevnými listy a zpívaly se písně o stromech. Během celého měsíce létaly draci v oblacích.</a:t>
            </a:r>
            <a:r>
              <a:rPr lang="cs-CZ" sz="1600" dirty="0"/>
              <a:t> </a:t>
            </a:r>
            <a:br>
              <a:rPr lang="cs-CZ" sz="1600" dirty="0"/>
            </a:b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8277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79661-22AD-4B0C-ADEF-E2729FD4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2F15E8E-C259-428C-BDF6-2985B4E36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EC76E94E-4101-4077-A9DD-0403E16448C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10498"/>
          <a:stretch>
            <a:fillRect/>
          </a:stretch>
        </p:blipFill>
        <p:spPr/>
      </p:pic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76245348-B5F6-4860-97CB-9956D99DBFA8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4E74E07D-4CE7-470B-9EF5-D2D450D9898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60" b="254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293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brázek přírody (16:9)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1_TF03431377_TF03431377.potx" id="{95E6A534-C542-444F-91A2-47F4DA54D7B7}" vid="{458BD4AE-97DC-420A-84D2-31D039AE1983}"/>
    </a:ext>
  </a:extLst>
</a:theme>
</file>

<file path=ppt/theme/theme2.xml><?xml version="1.0" encoding="utf-8"?>
<a:theme xmlns:a="http://schemas.openxmlformats.org/drawingml/2006/main" name="Motiv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Duhová prezentace</Template>
  <TotalTime>137</TotalTime>
  <Words>921</Words>
  <Application>Microsoft Office PowerPoint</Application>
  <PresentationFormat>Širokoúhlá obrazovka</PresentationFormat>
  <Paragraphs>28</Paragraphs>
  <Slides>61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4" baseType="lpstr">
      <vt:lpstr>Arial</vt:lpstr>
      <vt:lpstr>Segoe Print</vt:lpstr>
      <vt:lpstr>Obrázek přírody (16:9)</vt:lpstr>
      <vt:lpstr>ŠKOLNÍ ROK 2021-2022</vt:lpstr>
      <vt:lpstr>Září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Říjen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Listopad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Prosinec 2021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Leden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Únor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Březen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Duben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Květen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Červen 2022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ROK 2021-2022</dc:title>
  <dc:creator>Alžběta Zvoníčková</dc:creator>
  <cp:lastModifiedBy>Alžběta Zvoníčková</cp:lastModifiedBy>
  <cp:revision>14</cp:revision>
  <dcterms:created xsi:type="dcterms:W3CDTF">2022-08-07T07:13:46Z</dcterms:created>
  <dcterms:modified xsi:type="dcterms:W3CDTF">2022-08-07T09:31:03Z</dcterms:modified>
</cp:coreProperties>
</file>